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4" r:id="rId3"/>
    <p:sldId id="27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276" r:id="rId35"/>
  </p:sldIdLst>
  <p:sldSz cx="10160000" cy="7620000"/>
  <p:notesSz cx="6858000" cy="9144000"/>
  <p:defaultTextStyle>
    <a:defPPr>
      <a:defRPr lang="fa-IR"/>
    </a:defPPr>
    <a:lvl1pPr marL="0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95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990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985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980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975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970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964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959" algn="r" defTabSz="1015990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8981" autoAdjust="0"/>
    <p:restoredTop sz="94660"/>
  </p:normalViewPr>
  <p:slideViewPr>
    <p:cSldViewPr snapToGrid="0">
      <p:cViewPr varScale="1">
        <p:scale>
          <a:sx n="50" d="100"/>
          <a:sy n="50" d="100"/>
        </p:scale>
        <p:origin x="-762" y="-84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9DD7F-155B-415E-A110-493A8B27AB43}" type="datetimeFigureOut">
              <a:rPr lang="fa-IR" smtClean="0"/>
              <a:pPr/>
              <a:t>07/09/1441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02E7-DCD1-4DBA-A284-0A51D94FA0B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375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101599" tIns="50799" rIns="101599" bIns="50799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</p:spPr>
        <p:txBody>
          <a:bodyPr vert="horz" lIns="101599" tIns="50799" rIns="101599" bIns="50799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81333" y="7062612"/>
            <a:ext cx="2370667" cy="405694"/>
          </a:xfrm>
          <a:prstGeom prst="rect">
            <a:avLst/>
          </a:prstGeom>
        </p:spPr>
        <p:txBody>
          <a:bodyPr vert="horz" lIns="101599" tIns="50799" rIns="101599" bIns="50799" rtlCol="1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9DD7F-155B-415E-A110-493A8B27AB43}" type="datetimeFigureOut">
              <a:rPr lang="fa-IR" smtClean="0"/>
              <a:pPr/>
              <a:t>07/09/1441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7062612"/>
            <a:ext cx="3217333" cy="405694"/>
          </a:xfrm>
          <a:prstGeom prst="rect">
            <a:avLst/>
          </a:prstGeom>
        </p:spPr>
        <p:txBody>
          <a:bodyPr vert="horz" lIns="101599" tIns="50799" rIns="101599" bIns="50799" rtlCol="1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" y="7062612"/>
            <a:ext cx="2370667" cy="405694"/>
          </a:xfrm>
          <a:prstGeom prst="rect">
            <a:avLst/>
          </a:prstGeom>
        </p:spPr>
        <p:txBody>
          <a:bodyPr vert="horz" lIns="101599" tIns="50799" rIns="101599" bIns="50799" rtlCol="1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02E7-DCD1-4DBA-A284-0A51D94FA0B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1603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15990" rtl="1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r" defTabSz="1015990" rtl="1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r" defTabSz="1015990" rtl="1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r" defTabSz="1015990" rtl="1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r" defTabSz="1015990" rtl="1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r" defTabSz="1015990" rtl="1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r" defTabSz="1015990" rtl="1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r" defTabSz="1015990" rtl="1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r" defTabSz="1015990" rtl="1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r" defTabSz="1015990" rtl="1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r" defTabSz="1015990" rtl="1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63946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25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09088" y="209550"/>
            <a:ext cx="58256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خدایا! به عفو تو امید دارم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667000"/>
            <a:ext cx="981075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در دستان من چیزی نیست؛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نه برای عرضه [چیزی دارند] و نه قدرت دفاع دارند،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اما </a:t>
            </a: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در دستانم چیزی را ذخیره کرده‌ام که به این ذخیره امید دارم: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</a:t>
            </a: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روان بودن پیوسته به‌سمت تو است. وقتی آنها را به‌سمتت بلند کردم،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</a:t>
            </a: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وقتی آنها را برایت بر زمین و زانو گذاردم،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</a:t>
            </a: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وقتی سلاح را برای دفاع از دینت به دست گرفتم؛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-اینها </a:t>
            </a: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ثروتِ دست من است که امید دارم قبول کرده باشی. </a:t>
            </a:r>
          </a:p>
        </p:txBody>
      </p:sp>
      <p:pic>
        <p:nvPicPr>
          <p:cNvPr id="6" name="Picture 5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650"/>
            <a:ext cx="5238750" cy="2781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25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09088" y="209550"/>
            <a:ext cx="58256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خدایا! به عفو تو امید دارم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1450" y="2952750"/>
            <a:ext cx="98107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6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پاهایم سست است، رمق ندارد.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6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جرأت عبور  از پلی که از جهنّم عبور می‌کند، ندارد. من در پل عادی هم پاهایم می‌لرزد،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6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وای بر من و صراط تو که از مو </a:t>
            </a:r>
            <a:r>
              <a:rPr lang="fa-IR" sz="36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نازک‌تر </a:t>
            </a:r>
            <a:r>
              <a:rPr lang="fa-IR" sz="36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است و از شمشیر بُرنده‌تر؛ </a:t>
            </a:r>
          </a:p>
        </p:txBody>
      </p:sp>
      <p:pic>
        <p:nvPicPr>
          <p:cNvPr id="6" name="Picture 5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12" y="952500"/>
            <a:ext cx="3887788" cy="3067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09088" y="209550"/>
            <a:ext cx="58256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خدایا! به عفو تو امید دارم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1450" y="2705100"/>
            <a:ext cx="9810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اما: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یک امیدی به من نوید می‌دهد که ممکن است نلرزم، ممکن است نجات پیدا کنم.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من با این پاها در حَرَمت پا </a:t>
            </a: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گذارده‌ام، </a:t>
            </a: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دورِ خانه‌ات </a:t>
            </a: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چرخیده‌ام؛</a:t>
            </a:r>
            <a:endParaRPr lang="fa-IR" sz="2400" b="1" cap="all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در حرم اولیائت در بین‌الحرمین حسین و عباست آنها را برهنه </a:t>
            </a: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دواندم؛</a:t>
            </a:r>
            <a:endParaRPr lang="fa-IR" sz="2400" b="1" cap="all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این پاها را در سنگرهای طولانی، خمیده جمع </a:t>
            </a: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کردم؛</a:t>
            </a:r>
            <a:endParaRPr lang="fa-IR" sz="2400" b="1" cap="all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در دفاع از دینت دویدم، جهیدم، خزیدم، گریستم، خندیدم و خنداندم و گریستم و گریاندم؛ افتادم و بلند شدم.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امید </a:t>
            </a: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دارم آن جهیدن‌ها و خزیدن‌ها و به حُرمت آن حریم‌ها، آنها را ببخشی.</a:t>
            </a:r>
          </a:p>
        </p:txBody>
      </p:sp>
      <p:pic>
        <p:nvPicPr>
          <p:cNvPr id="6" name="Picture 5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176337"/>
            <a:ext cx="2590800" cy="2176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762" y="1266825"/>
            <a:ext cx="1857375" cy="2105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887" y="1281112"/>
            <a:ext cx="2562225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25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09088" y="209550"/>
            <a:ext cx="58256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خدایا! به عفو تو امید دارم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1450" y="1847850"/>
            <a:ext cx="9810750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سر من،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عقل من،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لب من،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گوش من،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قلب من،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همه اعضا و جوارحم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در همین امید به‌سر می‌برند؛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 </a:t>
            </a: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یا </a:t>
            </a: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ارحم الراحمین! مرا بپذیر؛ پاکیزه بپذیر؛ آن‌چنان بپذیر که شایسته دیدارت شوم. جز دیدار تو را نمی‌خواهم، بهشت من جوار توست، یا الله!</a:t>
            </a:r>
          </a:p>
        </p:txBody>
      </p:sp>
      <p:pic>
        <p:nvPicPr>
          <p:cNvPr id="6" name="Picture 5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7" y="666750"/>
            <a:ext cx="6621463" cy="471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25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6613" y="209550"/>
            <a:ext cx="79287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خدایا! از کاروان دوستانم جامانده‌ام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2990850"/>
            <a:ext cx="9810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من سال‌ها است از کاروانی به‌جا مانده‌ام و پیوسته کسانی را به‌سوی آن روانه می‌کنم،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اما خود جا مانده‌ام، اما تو خود می‌دانی هرگز نتوانستم آنها را از یاد ببرم.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پیوسته یاد آنها، نام آنها، نه در ذهنم بلکه در قلبم و در چشمم، با اشک و آه یاد شدند.</a:t>
            </a:r>
          </a:p>
        </p:txBody>
      </p:sp>
      <p:pic>
        <p:nvPicPr>
          <p:cNvPr id="6" name="Picture 5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2" y="914400"/>
            <a:ext cx="3866197" cy="2147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575" y="927099"/>
            <a:ext cx="4854575" cy="2139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6613" y="209550"/>
            <a:ext cx="79287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خدایا! از کاروان دوستانم جامانده‌ام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3524250"/>
            <a:ext cx="9810750" cy="35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عزیز من! </a:t>
            </a:r>
            <a:endParaRPr lang="fa-IR" sz="2800" b="1" cap="all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a-IR" sz="900" b="1" cap="all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جسم من در حال علیل شدن است. چگونه ممکن [است] کسی که چهل سال بر درت ایستاده است را نپذیری؟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خالق من، محبوب من، عشق من که پیوسته از تو خواستم سراسر وجودم را مملو از عشق به خودت کنی؛ مرا در فراق خود بسوزان و بمیران.</a:t>
            </a:r>
          </a:p>
        </p:txBody>
      </p:sp>
      <p:pic>
        <p:nvPicPr>
          <p:cNvPr id="6" name="Picture 5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84387" y="977900"/>
            <a:ext cx="5554663" cy="3265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57763" y="209550"/>
            <a:ext cx="72779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خدایا! از کاروان دوستانم جامانده‌ام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24250" y="1847850"/>
            <a:ext cx="6438900" cy="374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وحشت همه وجودم را فرا گرفته است.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من قادر به مهار نفس خود نیستم، رسوایم نکن.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مرا به‌حرمت کسانی که حرمتشان را بر خودت واجب کرده‌ای، قبل از شکستن حریمی که حرم آنها را خدشه‌دار می‌کند، مرا به قافله‌ای که به‌سویت آمدند، متصل کن.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معبود من، عشق من و معشوق من، دوستت دارم.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بارها تو را دیدم و حس کردم، نمی‌توانم از تو جدا بمانم.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>
                  <a:solidFill>
                    <a:srgbClr val="FFC000"/>
                  </a:solidFill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بس است، بس. مرا بپذیر، اما آن‌چنان که شایسته تو باشم.</a:t>
            </a:r>
          </a:p>
        </p:txBody>
      </p:sp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26989" y="209550"/>
            <a:ext cx="88488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خطاب به برادران و خواهران مجاهدم...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3371850"/>
            <a:ext cx="9810750" cy="391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جمهوری اسلامی، مرکز اسلام و تشیّع است.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امروز قرارگاه حسین‌بن علی، ایران است.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بدانید جمهوری اسلامی حرم است و این حرم اگر ماند، دیگر حرم‌ها می‌مانند.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ا گر دشمن، این حرم را از بین برد، حرمی باقی نمی‌ماند، نه حرم ابراهیمی و نه حرم </a:t>
            </a:r>
            <a:r>
              <a:rPr lang="fa-IR" sz="2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محمّدی(ص)</a:t>
            </a:r>
            <a:endParaRPr lang="fa-IR" sz="2800" b="1" cap="all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</p:txBody>
      </p:sp>
      <p:pic>
        <p:nvPicPr>
          <p:cNvPr id="6" name="Picture 5" descr="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7" y="590617"/>
            <a:ext cx="4792663" cy="2976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5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65389" y="209550"/>
            <a:ext cx="66784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خطاب به برادران و خواهران مجاهدم...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1676400"/>
            <a:ext cx="9810750" cy="563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جهان اسلام پیوسته نیازمند رهبری است؛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رهبری متصل و منصوب شرعی و فقهی به معصوم[است].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خوب می‌دانید منزّه‌ترین عالِم دین که جهان را تکان داد اسلام را احیا کرد، یعنی خمینی بزرگ و پاک ما، ولایت فقیه را تنها نسخه نجات‌بخش این امت قرار داد؛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چه شما که به‌عنوان شیعه به آن اعتقاد دینی دارید و چه شما به‌عنوان سنّی اعتقاد عقلی دارید، بدانید [باید] به‌دور از هرگونه اختلاف، برای نجات اسلام خیمه ولایت را رها نکنید.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خیمه، خیمه رسول‌الله است.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اساس دشمنی جهان با جمهوری اسلامی، آتش زدن و ویران کردن این خیمه است، دور آن بچرخید.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والله والله والله این خیمه اگر آسیب دید، بیت الله الحرام و مدینه حرم رسول الله و نجف، کربلا، کاظمین، سامرا و مشهد باقی نمی‌ماند؛ قرآن آسیب می‌بیند.</a:t>
            </a:r>
          </a:p>
        </p:txBody>
      </p:sp>
      <p:pic>
        <p:nvPicPr>
          <p:cNvPr id="6" name="Picture 5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2448" y="158751"/>
            <a:ext cx="2855913" cy="2736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25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6878" y="209550"/>
            <a:ext cx="84048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خطاب به برادران و خواهران ایرانی...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3105150"/>
            <a:ext cx="981075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از اصول مراقبت کنید، </a:t>
            </a:r>
          </a:p>
          <a:p>
            <a:pPr lvl="0" algn="justLow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اصول یعنی ولیّ فقیه، </a:t>
            </a:r>
          </a:p>
          <a:p>
            <a:pPr lvl="0" algn="justLow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خصوصاً این حکیم، مظلوم، وارسته در دین، فقه، عرفان، معرفت؛ </a:t>
            </a:r>
          </a:p>
          <a:p>
            <a:pPr lvl="0" algn="justLow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خامنه‌ای عزیز را جان خود بدانید، حرمت او را مقدسات بدانید.</a:t>
            </a:r>
          </a:p>
        </p:txBody>
      </p:sp>
      <p:pic>
        <p:nvPicPr>
          <p:cNvPr id="6" name="Picture 5" descr="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7650" y="819150"/>
            <a:ext cx="5753100" cy="4533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81450" y="2457450"/>
            <a:ext cx="6178550" cy="29908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 Thuluth" pitchFamily="2" charset="-78"/>
                <a:cs typeface="A Thuluth" pitchFamily="2" charset="-78"/>
              </a:rPr>
              <a:t>وصیت نامه </a:t>
            </a:r>
          </a:p>
          <a:p>
            <a:pPr algn="ctr"/>
            <a:r>
              <a:rPr lang="fa-IR" sz="4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 Thuluth" pitchFamily="2" charset="-78"/>
                <a:cs typeface="A Thuluth" pitchFamily="2" charset="-78"/>
              </a:rPr>
              <a:t>سپهبد شهید حاج قاسم سلیمانی</a:t>
            </a:r>
            <a:endParaRPr lang="fa-IR" sz="4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 Thuluth" pitchFamily="2" charset="-78"/>
              <a:cs typeface="A Thuluth" pitchFamily="2" charset="-78"/>
            </a:endParaRPr>
          </a:p>
        </p:txBody>
      </p:sp>
      <p:pic>
        <p:nvPicPr>
          <p:cNvPr id="6" name="Picture 5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2343150"/>
            <a:ext cx="38100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542657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5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162" y="209550"/>
            <a:ext cx="99950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برادران و خواهران، پدران و مادران، عزیزان من!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2400300"/>
            <a:ext cx="98107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جمهوری اسلامی، امروز سربلندترین دوره خود را طی می‌کند. 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بدانید مهم نیست که دشمن چه نگاهی به شما دارد، 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مذمت دشمنان و شماتت آنها و فشار آنها، شما را دچار تفرقه نکند.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مهمترین هنر خمینی عزیز این بود که اول اسلام را به پشتوانه ایران آورد و سپس ایران را در خدمت اسلام قرار داد. 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اگر اسلام نبود و اگر روح اسلامی بر این ملت حاکم نبود، صدام چون گرگ درنده‌ای این کشور را می‌درید؛ آمریکا چون سگ هاری همین عمل را می‌کرد، 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هنر امام این بود که اسلام را پشتوانه آورد؛ عاشورا و محرّم، صفر و فاطمیه را به پشتوانه این ملت آورد، 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انقلاب‌هایی در انقلاب  ایجاد کرد، به این دلیل در هر دوره هزاران فداکار جان خود را سپر شما و ملت ایران و خاک ایران و اسلام نموده‌اند و بزرگترین قدرت‌های مادی را ذلیل خود نموده‌اند. 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عزیزانم، در اصول اختلاف نکنید.</a:t>
            </a:r>
          </a:p>
        </p:txBody>
      </p:sp>
      <p:pic>
        <p:nvPicPr>
          <p:cNvPr id="6" name="Picture 5" descr="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0" y="766762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090612"/>
            <a:ext cx="1819275" cy="2505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162" y="95250"/>
            <a:ext cx="99950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برادران و خواهران، پدران و مادران، عزیزان من!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2724150"/>
            <a:ext cx="981075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شهدا، محور عزّت و کرامت همه ما هستند؛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نه برای امروز، بلکه همیشه اینها به دریای واسعه خداوند سبحان اتصال یافته‌اند.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آنها را در چشم، دل و زبان خود بزرگ ببینید، همان‌گونه که هستند.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فرزندانتان را با نام آنها و تصاویر آنها آشنا کنید.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به فرزندان شهدا که یتیمان همه شما هستند، به‌چشم ادب و احترام بنگرید.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-به همسران و پدران و مادران آنان احترام کنید،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همان‌گونه که از فرزندان خود با اغماض می‌گذرید، آنها را در نبود پدران، مادران، همسران و فرزندان خود توجه خاص کنید.</a:t>
            </a:r>
          </a:p>
        </p:txBody>
      </p:sp>
      <p:pic>
        <p:nvPicPr>
          <p:cNvPr id="6" name="Picture 5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723900"/>
            <a:ext cx="38100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0" y="519137"/>
            <a:ext cx="3854450" cy="2424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162" y="209550"/>
            <a:ext cx="99950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برادران و خواهران، پدران و مادران، عزیزان من!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1562100"/>
            <a:ext cx="981075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نیروهای مسلّح خود را که امروز ولی فقیه فرمانده آنان است، برای دفاع از خودتان، مذهبتان، اسلام و کشور احترام کنید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-نیروهای مسلح می‌بایست همانند دفاع از خانه خود، از ملت و نوامیس و ارضِ آن حفاظت و حمایت و ادب و احترام کنند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-نسبت به ملت همان‌گونه که امیرالمؤمنین مولای متقیان فرمود، نیروهای مسلح می‌بایست منشأ عزت ملت باشد و قلعه و پناهگاه مستضعفین و مردم باشد و زینت کشورش باشد.</a:t>
            </a:r>
          </a:p>
        </p:txBody>
      </p:sp>
      <p:pic>
        <p:nvPicPr>
          <p:cNvPr id="6" name="Picture 5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2" y="4895850"/>
            <a:ext cx="3811588" cy="2357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3850" y="4831080"/>
            <a:ext cx="3810000" cy="2541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08893" y="114300"/>
            <a:ext cx="59426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خطاب به مردم عزیز کرمان...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2705100"/>
            <a:ext cx="981075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-من همیشه شرمنده آنها هستم.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هشت سال به‌خاطر اسلام به من اعتماد کردند؛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فرزندان خود را در قتلگاه‌ها و جنگ‌های شدیدی چون کربلای5، والفجر8، طریق‌القدس، فتح‌المبین، بیت‌المقدس و... روانه کردند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عزیزان! من بنا به تقدیر الهی امروز از میان شما رفته‌ام.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من شما را از پدر و مادرم و فرزندان و خواهران و برادران خود بیشتر دوست دارم، چون با شما بیشتر از آنها بودم؛ ضمن اینکه من پاره‌تن آنها بودم و آنها پاره وجود من، اما آنها هم قبول کردند من وجودم را نذر وجود شما و ملت ایران کنم.</a:t>
            </a:r>
          </a:p>
        </p:txBody>
      </p:sp>
      <p:pic>
        <p:nvPicPr>
          <p:cNvPr id="7" name="Picture 6" descr="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87184"/>
            <a:ext cx="5048250" cy="3546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142343" y="209550"/>
            <a:ext cx="48974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خطاب به مردم عزیز کرمان...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3009900"/>
            <a:ext cx="9810750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دوست دارم کرمان همیشه و تا آخر با ولایت بماند. </a:t>
            </a:r>
          </a:p>
          <a:p>
            <a:pPr lvl="0" algn="justLow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این ولایت، ولایت علی‌بن ابی‌طالب است و خیمه او خیمه حسین فاطمه است، دور آن بگردید. </a:t>
            </a:r>
          </a:p>
          <a:p>
            <a:pPr lvl="0" algn="justLow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می‌دانید در زندگی به انسانیت و عاطفه‌ها و فطرت‌ها بیشتر از رنگ‌های سیاسی توجه کردم. </a:t>
            </a:r>
          </a:p>
          <a:p>
            <a:pPr lvl="0" algn="justLow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وصیت می‌کنم اسلام را در این برهه که تداعی‌یافته در انقلاب اسلامی و جمهوری اسلامی است، تنها نگذارید. </a:t>
            </a:r>
          </a:p>
          <a:p>
            <a:pPr lvl="0" algn="justLow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در مسائل سیاسی آنجا که بحث اسلام، جمهوری اسلامی، مقدسات و ولایت فقیه مطرح می‌شود، اینها رنگ خدا هستند؛ رنگ خدا را بر هر رنگی ترجیح دهید.</a:t>
            </a:r>
          </a:p>
        </p:txBody>
      </p:sp>
      <p:pic>
        <p:nvPicPr>
          <p:cNvPr id="6" name="Picture 5" descr="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332317"/>
            <a:ext cx="5740400" cy="2868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31000" t="-1000" r="27000" b="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47849" y="209550"/>
            <a:ext cx="51571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خطاب به خانواده شهدا...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3048000"/>
            <a:ext cx="9810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 در این عالم، صوتی که روزانه من می‌شنیدم و مأنوس با آن بودم و همچون صوت قرآن به من آرامش می‌داد و بزرگترین پشتوانه معنوی خود می‌دانستم، صدای فرزندان شهدا بود که بعضاً روزانه با آن مأنوس بودم؛ صدای پدر و مادر شهدا بود که وجود مادر و پدرم را در وجودشان احساس می‌کردم.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عزیزانم! تا پیشکسوتان این ملتید، قدر خودتان را بدانید. 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شهیدتان را در خودتان جلوه‌گر کنید، به‌طوری که هر کس شما را می‌بیند، پدر شهید یا فرزند شهید را، بعینه خوِد شهید را احساس کند، با همان معنویت، صلابت و خصوصیت.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خواهش می‌کنم مرا حلال کنید و عفو نمایید. 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من نتوانستم حق لازم را پیرامون خیلی از شماها و حتی فرزندان شهیدتان ادا کنم، هم استغفار می‌کنم و هم طلب عفو دارم.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دوست دارم جنازه‌ام را فرزندان شهدا بر دوش گیرند، شاید به‌برکت اصابت دستان پاک آنها بر جسدم، خداوند مرا مورد عنایت قرار دهد.</a:t>
            </a:r>
          </a:p>
        </p:txBody>
      </p:sp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5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383050" y="0"/>
            <a:ext cx="54088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خطاب به سیاسیون کشور...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90500" y="2416403"/>
            <a:ext cx="9810750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نکته‌ای کوتاه خطاب به سیاسیون کشور دارم: چه آنهایی [که] اصلاح‌طلب خود را می‌نامند و چه آنهایی که اصولگرا.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آنچه پیوسته در رنج بودم این‌که عموماً ما در دو مقطع، خدا و قرآن و ارزش‌ها را فراموش می‌کنیم، بلکه فدا می‌کنیم.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-عزیزان، هر رقابتی با هم می‌کنید و هر جدلی  با هم دارید، اما اگر عمل شما و کلام شما یا مناظره‌هایتان به‌نحوی تضعیف‌کننده دین و انقلاب بود، بدانید شما مغضوب نبی مکرم اسلام و شهدای این راه هستید؛ مرزها را تفکیک کنید.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اگر می‌خواهید با هم باشید، شرط با هم بودن، توافق و بیان صریح حول اصول است. اصول، مطوّل و مفصّل نیست. </a:t>
            </a:r>
          </a:p>
        </p:txBody>
      </p:sp>
      <p:pic>
        <p:nvPicPr>
          <p:cNvPr id="6" name="Picture 5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5966"/>
            <a:ext cx="3625850" cy="2163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25650" y="209550"/>
            <a:ext cx="54088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خطاب به سیاسیون کشور...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34950" y="2554903"/>
            <a:ext cx="981075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اصول </a:t>
            </a:r>
            <a:r>
              <a:rPr lang="fa-IR" sz="2400" b="1" cap="all" dirty="0" smtClean="0">
                <a:ln w="0"/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عبارت از چند اصل مهم است</a:t>
            </a:r>
            <a:r>
              <a:rPr lang="fa-IR" sz="2400" b="1" cap="all" dirty="0" smtClean="0">
                <a:ln w="0"/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: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1050" b="1" cap="all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400" b="1" cap="all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1- </a:t>
            </a: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اعتقاد عملی به ولایت فقیه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یعنی </a:t>
            </a: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این که نصیحت او را بشنوید، با جان و دل به توصیه و تذکرات او به‌عنوان طبیب حقیقی شرعی و علمی، عمل کنید. 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کسی </a:t>
            </a: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که در جمهوری اسلامی می‌خواهد مسئولیتی را احراز کند، شرط اساسی آن [این است که] اعتقاد حقیقی و عمل به ولایت فقیه داشته باشد. 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من </a:t>
            </a: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نه می‌گویم ولایت تنوری و نه می‌گویم ولایت قانونی؛ هیچ یک از این دو، مشکل وحدت را حل نمی‌کند؛ </a:t>
            </a:r>
            <a:endParaRPr lang="fa-IR" sz="2400" b="1" cap="all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ولایت قانونی، خاصّ عامه مردم اعم از مسلم و غیرمسلمان است، 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</a:t>
            </a:r>
            <a:r>
              <a:rPr lang="fa-IR" sz="24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اما ولایت عملی مخصوص مسئولین است که می‌خواهند بار مهم کشور را بر دوش بگیرند، آن هم کشور اسلامی با این همه شهید!</a:t>
            </a:r>
          </a:p>
        </p:txBody>
      </p:sp>
      <p:pic>
        <p:nvPicPr>
          <p:cNvPr id="6" name="Picture 5" descr="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025" y="790575"/>
            <a:ext cx="5572125" cy="2800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25650" y="209550"/>
            <a:ext cx="54088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خطاب به سیاسیون کشور...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676650"/>
            <a:ext cx="98107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اصول </a:t>
            </a:r>
            <a:r>
              <a:rPr lang="fa-IR" sz="2400" b="1" cap="all" dirty="0" smtClean="0">
                <a:ln w="0"/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عبارت از چند اصل مهم است</a:t>
            </a:r>
            <a:r>
              <a:rPr lang="fa-IR" sz="2400" b="1" cap="all" dirty="0" smtClean="0">
                <a:ln w="0"/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: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2- </a:t>
            </a: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اعتقاد حقیقی به جمهوری اسلامی و آنچه مبنای آن بوده است؛ از اخلاق و ارزش‌ها </a:t>
            </a: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تا مسئولیت‌ها</a:t>
            </a: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؛ چه </a:t>
            </a: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مسئولیت </a:t>
            </a: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در قبال ملت و چه در قبال </a:t>
            </a: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اسلام.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3- </a:t>
            </a: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به‌کارگیری افراد پاکدست و معتقد و خدمتگزاری به ملّت، نه افرادی که حتی اگر به میز یک دهستان هم برسند خاطره‌ خان‌های سابق را تداعی می‌کنند.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4- </a:t>
            </a: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مقابله با فساد و دوری از فساد و تجمّلات را شیوه خود قرار دهند.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5- </a:t>
            </a: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در دوره حکومت و حاکمیت خود در هر مسئولیتی، احترام به مردم و خدمت به آنان را عبادت بدانند و خود خدمتگزار واقعی، توسعه‌گر ارزش‌ها باشند، نه با توجیهات واهی، ارزشها را بایکوت کنند</a:t>
            </a: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.</a:t>
            </a:r>
            <a:endParaRPr lang="fa-IR" b="1" cap="all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</p:txBody>
      </p:sp>
      <p:pic>
        <p:nvPicPr>
          <p:cNvPr id="6" name="Picture 5" descr="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587" y="1033462"/>
            <a:ext cx="6354763" cy="2509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1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25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25650" y="209550"/>
            <a:ext cx="54088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خطاب به سیاسیون کشور...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1371600"/>
            <a:ext cx="98107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اصول </a:t>
            </a:r>
            <a:r>
              <a:rPr lang="fa-IR" sz="2400" b="1" cap="all" dirty="0" smtClean="0">
                <a:ln w="0"/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عبارت از چند اصل مهم است</a:t>
            </a:r>
            <a:r>
              <a:rPr lang="fa-IR" sz="2400" b="1" cap="all" dirty="0" smtClean="0">
                <a:ln w="0"/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: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400" b="1" cap="all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400" b="1" cap="all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6- </a:t>
            </a:r>
            <a:r>
              <a:rPr lang="fa-IR" sz="2800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مسئولین همانند پدران جامعه می‌بایست به مسئولیت خود پیرامون تربیت و حراست از جامعه توجه کنند، نه با بی‌مبالاتی و به‌خاطر احساسات و جلب برخی از آرای احساسی زودگذر، از اخلاقیاتی حمایت کنند که طلاق و فساد را در جامعه توسعه دهد و خانواده‌ها را از هم بپاشاند.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800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7- حکومت‌ها عامل اصلی در استحکام خانواده و از طرف دیگر عامل مهم از هم پاشیدن خانواده هستند. اگر به اصول عمل شد، آن وقت همه در مسیر رهبر و انقلاب و جمهوری اسلامی هستند و یک رقابت صحیح بر پایه همین اصول برای انتخاب اصلح صورت می‌گیرد.</a:t>
            </a:r>
            <a:endParaRPr lang="fa-IR" sz="2800" b="1" cap="all" dirty="0" smtClean="0">
              <a:ln w="0"/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47950" y="0"/>
            <a:ext cx="4759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800" b="1" i="0" u="none" strike="noStrike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شهادت به اصول دین</a:t>
            </a:r>
            <a:endParaRPr kumimoji="0" lang="fa-IR" sz="5400" b="1" i="0" u="none" strike="noStrike" normalizeH="0" baseline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81000" y="1314450"/>
            <a:ext cx="9220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 Thuluth" pitchFamily="2" charset="-78"/>
                <a:ea typeface="Times New Roman" pitchFamily="18" charset="0"/>
                <a:cs typeface="A Thuluth" pitchFamily="2" charset="-78"/>
              </a:rPr>
              <a:t>اشهد أن  لا اله الا الله و اشهد أنّ محمداً  رسول الله و اشهد أنّ امیرالمؤمنین علی‌بن ابی‌طالب و اولاده المعصومین اثنی‌عشر ائمّتنا و معصومیننا حجج الله</a:t>
            </a:r>
            <a:r>
              <a:rPr kumimoji="0" lang="en-US" sz="32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 Thuluth" pitchFamily="2" charset="-78"/>
                <a:ea typeface="Times New Roman" pitchFamily="18" charset="0"/>
                <a:cs typeface="A Thuluth" pitchFamily="2" charset="-78"/>
              </a:rPr>
              <a:t>.</a:t>
            </a:r>
            <a:endParaRPr kumimoji="0" lang="en-US" sz="3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 Thuluth" pitchFamily="2" charset="-78"/>
              <a:cs typeface="A Thuluth" pitchFamily="2" charset="-78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00400" y="2857500"/>
            <a:ext cx="41211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all" normalizeH="0" baseline="0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قیامت حق است، </a:t>
            </a:r>
            <a:endParaRPr kumimoji="0" lang="en-US" sz="2400" b="1" i="0" u="none" strike="noStrike" cap="all" normalizeH="0" baseline="0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all" normalizeH="0" baseline="0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قرآن حق است، </a:t>
            </a:r>
            <a:endParaRPr kumimoji="0" lang="en-US" sz="2400" b="1" i="0" u="none" strike="noStrike" cap="all" normalizeH="0" baseline="0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all" normalizeH="0" baseline="0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بهشت و جهنّم حق است، </a:t>
            </a:r>
            <a:endParaRPr kumimoji="0" lang="en-US" sz="2400" b="1" i="0" u="none" strike="noStrike" cap="all" normalizeH="0" baseline="0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all" normalizeH="0" baseline="0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سؤال و جواب حق است، </a:t>
            </a:r>
            <a:endParaRPr kumimoji="0" lang="en-US" sz="2400" b="1" i="0" u="none" strike="noStrike" cap="all" normalizeH="0" baseline="0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all" normalizeH="0" baseline="0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معاد [حق است]، </a:t>
            </a:r>
            <a:endParaRPr kumimoji="0" lang="en-US" sz="2400" b="1" i="0" u="none" strike="noStrike" cap="all" normalizeH="0" baseline="0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all" normalizeH="0" baseline="0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عدل[حق است]،</a:t>
            </a:r>
            <a:endParaRPr kumimoji="0" lang="en-US" sz="2400" b="1" i="0" u="none" strike="noStrike" cap="all" normalizeH="0" baseline="0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all" normalizeH="0" baseline="0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 امامت[حق است]،</a:t>
            </a:r>
            <a:endParaRPr kumimoji="0" lang="en-US" sz="2400" b="1" i="0" u="none" strike="noStrike" cap="all" normalizeH="0" baseline="0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1" i="0" u="none" strike="noStrike" cap="all" normalizeH="0" baseline="0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نبوت حق است</a:t>
            </a:r>
            <a:r>
              <a:rPr kumimoji="0" lang="en-US" sz="3200" b="1" i="0" u="none" strike="noStrike" cap="all" normalizeH="0" baseline="0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.</a:t>
            </a:r>
            <a:endParaRPr kumimoji="0" lang="en-US" sz="3600" b="1" i="0" u="none" strike="noStrike" cap="all" normalizeH="0" baseline="0" dirty="0" smtClean="0">
              <a:ln w="0"/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6635" y="4390995"/>
            <a:ext cx="12939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شهادت </a:t>
            </a:r>
            <a:endParaRPr lang="fa-IR" sz="3200" b="1" dirty="0" smtClean="0"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می‌دهم</a:t>
            </a:r>
            <a:endParaRPr lang="en-US" sz="2400" b="1" dirty="0" smtClean="0">
              <a:latin typeface="Arial" pitchFamily="34" charset="0"/>
              <a:ea typeface="Times New Roman" pitchFamily="18" charset="0"/>
              <a:cs typeface="B Zar" pitchFamily="2" charset="-78"/>
            </a:endParaRPr>
          </a:p>
        </p:txBody>
      </p:sp>
      <p:pic>
        <p:nvPicPr>
          <p:cNvPr id="9" name="Picture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6950"/>
            <a:ext cx="3581400" cy="3552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ight Brace 7"/>
          <p:cNvSpPr/>
          <p:nvPr/>
        </p:nvSpPr>
        <p:spPr>
          <a:xfrm>
            <a:off x="7315200" y="2781300"/>
            <a:ext cx="514350" cy="4286250"/>
          </a:xfrm>
          <a:prstGeom prst="rightBrace">
            <a:avLst>
              <a:gd name="adj1" fmla="val 40942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2051" grpId="0" uiExpand="1" build="p"/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3620" y="209550"/>
            <a:ext cx="71929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خطاب به برادران سپاهی و ارتشی...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9250" y="4613344"/>
            <a:ext cx="981075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ملاک مسئولیت‌ها را برای انتخاب فرماندهان، شجاعت و قدرت اداره بحران قرار دهید.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طبیعی است به ولایت اشاره نمی‌کنم، چون ولایت در نیروهای مسلح جزء نیست، بلکه اساس بقای نیروهای مسلح است، این شرط خلل‌ناپذیر می‌باشد.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شناخت بموقع از دشمن و اهداف و سیاست‌های او و اخذ تصمیم بموقع و عمل بموقع؛ هر یک از اینها اگر در غیر وقت خود صورت گیرد، بر پیروزی شما اثر جدّی دارد.</a:t>
            </a:r>
          </a:p>
        </p:txBody>
      </p:sp>
      <p:pic>
        <p:nvPicPr>
          <p:cNvPr id="6" name="Picture 5" descr="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933450"/>
            <a:ext cx="8981350" cy="3462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56905" y="209550"/>
            <a:ext cx="62808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خطاب به علما و مراجع معظم...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3543300"/>
            <a:ext cx="9810750" cy="374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سخنی کوتاه از یک سرباز 40ساله در میدان،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سربازتان از یک برج دیده‌بانی دید که اگر این نظام آسیب ببیند، دین و آنچه از ارزش‌های آن [که] شما در حوزه‌ها استخوان خُرد کرده‌اید و زحمت کشیده‌اید، از بین می‌رود.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این دوره‌ها با همه دوره‌ها متفاوت است، این بار اگر مسلّط شدند، از اسلام چیزی باقی‌نمی‌ماند. راه صحیح، حمایت بدون هرگونه ملاحظه از انقلاب، جمهوری اسلامی و ولی فقیه است.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نباید در حوادث، دیگران شما را که امید اسلام هستید به ملاحظه بیندازند.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همه شما امام را دوست داشتید و معتقد به راه او بودید. راه امام مبارزه با آمریکا و حمایت از جمهوری اسلامی و مسلمانان تحت ستم استکبار، تحت پرچم ولی فقیه است.</a:t>
            </a:r>
          </a:p>
        </p:txBody>
      </p:sp>
      <p:pic>
        <p:nvPicPr>
          <p:cNvPr id="6" name="Picture 5" descr="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800100"/>
            <a:ext cx="5988050" cy="2647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33105" y="209550"/>
            <a:ext cx="62808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خطاب به علما و مراجع معظم...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619500"/>
            <a:ext cx="9810750" cy="374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من با عقل ناقص خود می‌دیدم برخی خنّاسان سعی داشتند و دارند که مراجع و علمای مؤثر در جامعه را با سخنان خود و حالت حق‌به‌جانبی به سکوت و ملاحظه بکشانند. حق واضح است؛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جمهوری اسلامی و ارزش‌ها و ولایت فقیه میراث امام خمینی (رحمة الله علیه) هستند و می‌بایست مورد حمایت جدی قرار گیرند.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من حضرت آیت‌الله‌العظمی خامنه‌ای را خیلی مظلوم و تنها می‌بینم. او نیازمند همراهی و کمک شماست و شما حضرات با بیانتان و دیدارهای‌تان و حمایت‌های‌تان با ایشان می‌بایست جامعه را جهت دهید.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اگر این انقلاب آسیب دید، حتی زمان شاه ملعون هم نخواهد بود، بلکه سعی استکبار بر الحادگری محض و انحراف عمیق غیر قابل برگشت خواهد بود.</a:t>
            </a:r>
          </a:p>
        </p:txBody>
      </p:sp>
      <p:pic>
        <p:nvPicPr>
          <p:cNvPr id="6" name="Picture 5" descr="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895350"/>
            <a:ext cx="7810500" cy="264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64333" y="209550"/>
            <a:ext cx="453681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از همه طلب عفو دارم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9250" y="3638550"/>
            <a:ext cx="9810750" cy="374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از همسایگانم و دوستانم و همکارانم طلب بخشش و عفو دارم.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از رزمندگان لشکر ثارالله و نیروی باعظمت قدس که خار چشم دشمن و سدّ راه او است، طلب بخشش و عفو دارم؛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نمی‌توانم از حسین پورجعفری نام نبرم که خیرخواهانه و برادرانه مرا مثل فرزندی کمک می‌کرد و مثل برادرانم دوستش داشتم.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از خانواده ایشان و همه برادران رزمنده و مجاهدم که به زحمت انداختمشان عذرخواهی می‌کنم.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B Zar" pitchFamily="2" charset="-78"/>
              </a:rPr>
              <a:t>- البته همه برادران نیروی قدس به من محبّت برادرانه داشته و کمک کردند و دوست عزیزم سردارقاآنی که با صبر و متانت مرا تحمل کردند.</a:t>
            </a:r>
          </a:p>
        </p:txBody>
      </p:sp>
      <p:pic>
        <p:nvPicPr>
          <p:cNvPr id="7" name="Picture 6" descr="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330" y="607651"/>
            <a:ext cx="3004820" cy="3202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 descr="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876300"/>
            <a:ext cx="4082143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921344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72990" y="0"/>
            <a:ext cx="61125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شاکر </a:t>
            </a: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نعمتهای </a:t>
            </a: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خداوند منان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0" y="4248150"/>
            <a:ext cx="64071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که امکان درک یکی از برجسته‌ترین اولیائت را که قرین و قریب معصومین است، عبد صالحت خمینی کبیر را درک کنم و سرباز رکاب او شوم.</a:t>
            </a:r>
          </a:p>
        </p:txBody>
      </p:sp>
      <p:sp>
        <p:nvSpPr>
          <p:cNvPr id="7" name="Rectangle 6"/>
          <p:cNvSpPr/>
          <p:nvPr/>
        </p:nvSpPr>
        <p:spPr>
          <a:xfrm>
            <a:off x="7926635" y="4867245"/>
            <a:ext cx="18886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خداوندا</a:t>
            </a:r>
            <a:r>
              <a:rPr lang="fa-IR" sz="32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!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 </a:t>
            </a:r>
            <a:r>
              <a:rPr lang="fa-IR" sz="32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تو را سپاس</a:t>
            </a:r>
            <a:endParaRPr lang="en-US" sz="2400" b="1" dirty="0" smtClean="0">
              <a:latin typeface="Arial" pitchFamily="34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543800" y="4076700"/>
            <a:ext cx="514350" cy="2628900"/>
          </a:xfrm>
          <a:prstGeom prst="rightBrace">
            <a:avLst>
              <a:gd name="adj1" fmla="val 40942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50" y="941244"/>
            <a:ext cx="5969000" cy="301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build="p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72990" y="0"/>
            <a:ext cx="61125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شاکر </a:t>
            </a: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نعمتهای </a:t>
            </a: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خداوند منان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66700" y="3219450"/>
            <a:ext cx="7321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که پس از عبد صالحت خمینی عزیز، مرا در مسیر عبد صالح دیگری که:</a:t>
            </a:r>
          </a:p>
        </p:txBody>
      </p:sp>
      <p:sp>
        <p:nvSpPr>
          <p:cNvPr id="7" name="Rectangle 6"/>
          <p:cNvSpPr/>
          <p:nvPr/>
        </p:nvSpPr>
        <p:spPr>
          <a:xfrm>
            <a:off x="7810499" y="4410045"/>
            <a:ext cx="2208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خداوندا ! </a:t>
            </a:r>
            <a:endParaRPr lang="fa-IR" sz="2800" b="1" dirty="0" smtClean="0"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تو </a:t>
            </a:r>
            <a:r>
              <a:rPr lang="fa-IR" sz="28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را شکرگزارم</a:t>
            </a:r>
            <a:endParaRPr lang="en-US" b="1" dirty="0" smtClean="0">
              <a:latin typeface="Arial" pitchFamily="34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315200" y="3028950"/>
            <a:ext cx="514350" cy="3676650"/>
          </a:xfrm>
          <a:prstGeom prst="rightBrace">
            <a:avLst>
              <a:gd name="adj1" fmla="val 40942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Down Arrow 8"/>
          <p:cNvSpPr/>
          <p:nvPr/>
        </p:nvSpPr>
        <p:spPr>
          <a:xfrm>
            <a:off x="3619500" y="4457700"/>
            <a:ext cx="552450" cy="47625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09550" y="4857750"/>
            <a:ext cx="7321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مظلومیتش اعظم است بر صالحیتش،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0500" y="5372100"/>
            <a:ext cx="7321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مردی که حکیم امروز اسلام و تشیّع و ایران و جهان سیاسی اسلام است،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52400" y="5924550"/>
            <a:ext cx="7321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خامنه‌ای عزیز ــ که جانم فدای جان او باد ــ قرار دادی.</a:t>
            </a:r>
          </a:p>
        </p:txBody>
      </p:sp>
      <p:pic>
        <p:nvPicPr>
          <p:cNvPr id="13" name="Picture 12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666750"/>
            <a:ext cx="4610099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build="p"/>
      <p:bldP spid="7" grpId="0"/>
      <p:bldP spid="8" grpId="0" animBg="1"/>
      <p:bldP spid="9" grpId="0" animBg="1"/>
      <p:bldP spid="10" grpId="0" build="p"/>
      <p:bldP spid="11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72990" y="0"/>
            <a:ext cx="61125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شاکر </a:t>
            </a: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نعمتهای </a:t>
            </a: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خداوند منان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838700"/>
            <a:ext cx="74358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مرا با بهترین بندگانت در هم آمیختی... درک بوسه بر گونه‌های بهشتی آنان و استشمام بوی عطر الهی آنان را ــ یعنی مجاهدین و شهدای این راه ــ به من ارزانی داشتی.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74235" y="5267295"/>
            <a:ext cx="18101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پروردگارا! </a:t>
            </a:r>
            <a:endParaRPr lang="fa-IR" sz="3200" b="1" dirty="0" smtClean="0"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32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تو </a:t>
            </a:r>
            <a:r>
              <a:rPr lang="fa-IR" sz="32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را </a:t>
            </a:r>
            <a:r>
              <a:rPr lang="fa-IR" sz="32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سپاس</a:t>
            </a:r>
            <a:endParaRPr lang="en-US" sz="2400" b="1" dirty="0" smtClean="0">
              <a:latin typeface="Arial" pitchFamily="34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315200" y="4667250"/>
            <a:ext cx="514350" cy="2305050"/>
          </a:xfrm>
          <a:prstGeom prst="rightBrace">
            <a:avLst>
              <a:gd name="adj1" fmla="val 40942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9" name="Picture 8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09572">
            <a:off x="1530371" y="1162878"/>
            <a:ext cx="2852423" cy="3356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03137">
            <a:off x="4231725" y="1588391"/>
            <a:ext cx="2710834" cy="2891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66006">
            <a:off x="6675273" y="1651818"/>
            <a:ext cx="3271182" cy="2366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build="p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72990" y="0"/>
            <a:ext cx="61125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شاکر </a:t>
            </a: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نعمتهای </a:t>
            </a: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خداوند منان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3409950"/>
            <a:ext cx="711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6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ای </a:t>
            </a:r>
            <a:r>
              <a:rPr lang="fa-IR" sz="36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قادر عزیز و ای رحمان رزّاق، پیشانی شکر شرم بر آستانت می‌سایم </a:t>
            </a:r>
            <a:r>
              <a:rPr lang="fa-IR" sz="36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که مرا </a:t>
            </a:r>
            <a:r>
              <a:rPr lang="fa-IR" sz="36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در مسیر فاطمه اطهر و فرزندانش در مذهب تشیّع، عطر حقیقی اسلام، قرار </a:t>
            </a:r>
            <a:r>
              <a:rPr lang="fa-IR" sz="36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دادی... </a:t>
            </a:r>
            <a:r>
              <a:rPr lang="fa-IR" sz="36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مرا از اشک بر فرزندان علی‌بن ابی‌طالب و فاطمه اطهر بهره‌مند نمودی؛</a:t>
            </a:r>
          </a:p>
        </p:txBody>
      </p:sp>
      <p:sp>
        <p:nvSpPr>
          <p:cNvPr id="7" name="Rectangle 6"/>
          <p:cNvSpPr/>
          <p:nvPr/>
        </p:nvSpPr>
        <p:spPr>
          <a:xfrm>
            <a:off x="7812335" y="4771995"/>
            <a:ext cx="181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0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خداوندا!</a:t>
            </a:r>
            <a:endParaRPr lang="en-US" sz="3200" b="1" dirty="0" smtClean="0">
              <a:latin typeface="Arial" pitchFamily="34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315200" y="3486150"/>
            <a:ext cx="514350" cy="3276600"/>
          </a:xfrm>
          <a:prstGeom prst="rightBrace">
            <a:avLst>
              <a:gd name="adj1" fmla="val 40942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9" name="Picture 8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1562">
            <a:off x="1776028" y="1054313"/>
            <a:ext cx="3063644" cy="194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39685">
            <a:off x="4669506" y="876188"/>
            <a:ext cx="3231689" cy="2154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build="p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72990" y="0"/>
            <a:ext cx="61125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شاکر </a:t>
            </a: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نعمتهای </a:t>
            </a: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خداوند منان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" y="4438650"/>
            <a:ext cx="72072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</a:t>
            </a:r>
            <a:r>
              <a:rPr lang="fa-IR" sz="3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مرا از پدر و مادر فقیر، اما متدیّن و عاشق اهل‌بیت و پیوسته در مسیر پا کی بهره‌مند نمودی. </a:t>
            </a:r>
          </a:p>
          <a:p>
            <a:pPr lvl="0" algn="justLow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از تو عاجزانه می‌خواهم آنها را در بهشتت و با اولیائت قرین کنی و مرا در عالم آخرت از درک محضرشان بهره‌مند فرما.</a:t>
            </a:r>
          </a:p>
        </p:txBody>
      </p:sp>
      <p:sp>
        <p:nvSpPr>
          <p:cNvPr id="7" name="Rectangle 6"/>
          <p:cNvSpPr/>
          <p:nvPr/>
        </p:nvSpPr>
        <p:spPr>
          <a:xfrm>
            <a:off x="7812335" y="5210145"/>
            <a:ext cx="20265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خداوندا، </a:t>
            </a:r>
            <a:endParaRPr lang="fa-IR" sz="2800" b="1" dirty="0" smtClean="0">
              <a:latin typeface="Arial" pitchFamily="34" charset="0"/>
              <a:ea typeface="Times New Roman" pitchFamily="18" charset="0"/>
              <a:cs typeface="B Zar" pitchFamily="2" charset="-78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28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تو </a:t>
            </a:r>
            <a:r>
              <a:rPr lang="fa-IR" sz="28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را سپاس </a:t>
            </a:r>
            <a:r>
              <a:rPr lang="fa-IR" sz="2800" b="1" dirty="0" smtClean="0">
                <a:latin typeface="Arial" pitchFamily="34" charset="0"/>
                <a:ea typeface="Times New Roman" pitchFamily="18" charset="0"/>
                <a:cs typeface="B Zar" pitchFamily="2" charset="-78"/>
              </a:rPr>
              <a:t>که</a:t>
            </a:r>
            <a:endParaRPr lang="fa-IR" sz="2800" b="1" dirty="0" smtClean="0">
              <a:latin typeface="Arial" pitchFamily="34" charset="0"/>
              <a:ea typeface="Times New Roman" pitchFamily="18" charset="0"/>
              <a:cs typeface="B Zar" pitchFamily="2" charset="-78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315200" y="4324350"/>
            <a:ext cx="514350" cy="2743200"/>
          </a:xfrm>
          <a:prstGeom prst="rightBrace">
            <a:avLst>
              <a:gd name="adj1" fmla="val 40942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9" name="Picture 8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33450"/>
            <a:ext cx="4095751" cy="3390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0" y="838201"/>
            <a:ext cx="3032125" cy="3109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build="p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250" y="0"/>
            <a:ext cx="10160000" cy="7620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09088" y="209550"/>
            <a:ext cx="58256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a-IR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B Zar" pitchFamily="2" charset="-78"/>
              </a:rPr>
              <a:t>خدایا! به عفو تو امید دارم</a:t>
            </a:r>
          </a:p>
        </p:txBody>
      </p:sp>
      <p:pic>
        <p:nvPicPr>
          <p:cNvPr id="9" name="Picture 8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38246" y="495300"/>
            <a:ext cx="4324353" cy="4076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2838450"/>
            <a:ext cx="981075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دستم خالی است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-کوله‌پشتی سفرم خالی،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من بدون برگ و توشه‌ای به‌امید ضیافت عفو و کرم تو می‌آیم. 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من توشه‌ای برنگرفته‌ام؛ چون فقیر [را] در نزد کریم چه حاجتی است به توشه و برگ؟!</a:t>
            </a:r>
          </a:p>
          <a:p>
            <a:pPr lvl="0" algn="justLow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32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B Zar" pitchFamily="2" charset="-78"/>
              </a:rPr>
              <a:t>- سارُق، چارُقم پر است از امید به تو و فضل و کرم تو؛ </a:t>
            </a:r>
          </a:p>
        </p:txBody>
      </p:sp>
    </p:spTree>
    <p:extLst>
      <p:ext uri="{BB962C8B-B14F-4D97-AF65-F5344CB8AC3E}">
        <p14:creationId xmlns:p14="http://schemas.microsoft.com/office/powerpoint/2010/main" xmlns="" val="366395431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1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2823</Words>
  <Application>Microsoft Office PowerPoint</Application>
  <PresentationFormat>Custom</PresentationFormat>
  <Paragraphs>194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Javad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</dc:creator>
  <cp:lastModifiedBy>reza</cp:lastModifiedBy>
  <cp:revision>20</cp:revision>
  <dcterms:created xsi:type="dcterms:W3CDTF">2010-03-29T05:06:14Z</dcterms:created>
  <dcterms:modified xsi:type="dcterms:W3CDTF">2020-03-03T18:41:31Z</dcterms:modified>
</cp:coreProperties>
</file>